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62" r:id="rId5"/>
    <p:sldId id="263" r:id="rId6"/>
    <p:sldId id="259" r:id="rId7"/>
    <p:sldId id="260" r:id="rId8"/>
    <p:sldId id="264" r:id="rId9"/>
    <p:sldId id="286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87" r:id="rId21"/>
    <p:sldId id="276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61" r:id="rId3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2C00"/>
    <a:srgbClr val="322D33"/>
    <a:srgbClr val="936C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D38FD-F1CF-41EA-9175-2AEB7AF8B6CC}" type="datetimeFigureOut">
              <a:rPr lang="fr-FR" smtClean="0"/>
              <a:t>02/06/2024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31006F-301F-4A49-AFD3-D26DDFBF3DB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4276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6924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61B68-C949-D855-DF56-2051DDA7B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00C5C7C-2312-9CE6-9808-D3D637AA7C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EC54A8A-4D27-6762-BB73-73B5375CC1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E4BFAB1-D05D-9A08-DB48-2726FEE159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41603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249BE4-2A92-738E-F5CD-5CD1E22FC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6C8815E-B8B4-E043-658F-E01F406DA8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B2F0E7C-C8F4-05EA-AC4A-DF5649E4EB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F91A1F0-EB81-DFBD-1C16-590BAE0547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7527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1D57F-56E5-5D83-CFEC-625C7B051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59C4D01-653A-6968-E51B-17FF76C5D7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1B1C360-448C-4B56-AB6A-F58187BA21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C90EA49-2F49-79D8-325D-E435448B3D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94234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3CA6E-E8EF-285B-A8D4-81A940807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CA4378A-9A4C-CAF4-1128-48A25C9C26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E8EBAED-48CB-4AB5-C5E1-446A84E20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D7C3CF9-B84D-865B-FACD-01BCBCA67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72545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8DDDD-3CDB-7247-4FE5-17A8DA359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B9D7346-9310-C531-1E28-9CB6BDDA40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67C3B49-629C-81C0-0650-B42C32479C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4F945B3-9612-FA78-8449-9A435EC96B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3245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36C28-EA4D-DC26-BC43-692D5D7EF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9E15312-6B14-3201-9C1B-5ADF2D5A0D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5CD19B3-636A-04C6-E49E-963F57B368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D87F7E0-F60A-C542-DFA9-D2BEFCD485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6692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B6DA76-F836-10C0-20FE-660B9DD7F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E4F53CD-5F09-F2F2-7EBC-ACC395EFE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97A25C4-0812-3F00-E637-95F8949A76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D3D607-44B3-E260-7781-C48C83DD76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3556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D7AFF-F3B4-4B50-D49C-061157A4A4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78BB873-212D-CA1B-C919-3818F95B56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57F2DE3-D559-FEC5-C372-EB5A93F83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C9622AB-6A85-07BE-A274-FCFB8F7A8E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6548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604C1-7730-11A7-30DD-4290F6AED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5F9EBC8-A78D-1D26-D1A9-82FA073537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0FF316A-4944-DCBE-D79B-302CD15CCB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C02DA5C-4D07-3A36-E1E4-48C0EBC47C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5529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7DAB67-84A6-235C-50FE-2CEAD0C83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833AFD9-5FC2-FA6D-CD58-444A00B264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70E9618-2671-360F-426F-210328F7ED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FC4CEDA-B23B-F761-3FAA-8F5ACF3674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5375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C2B7C-066C-6741-3DA7-4C4955EA7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7C8E368-2DD2-6E00-BBFC-0090B2E6A7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879952D-8F74-11FF-D495-07DEB64C0D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28FBC4E-D4F0-AE7E-5318-E341A3A1E5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4586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1A864C-2412-6A7D-3E0B-2E1FEF5A2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DF84766-FE6E-0A3D-152E-906A6F12F2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F908D7E-820F-A701-2861-18DA43F6AB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2E21779-88CC-2E55-FAED-AED56F9147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3506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D3DD9-DDA7-AF19-5364-25D2EDEDB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B6EC92C-2F68-E0AF-DBA0-CD04A79F3B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95D5FC6-2626-07C4-4AAF-A06949F15B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B851EF-275D-5CDC-095C-D363D72FD8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0663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EEA58-D0B4-8ADC-B379-4C9F8CCBF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95EF6D9-5503-99F3-E261-D9ECFF4F74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B20B599-ACBF-6352-3AED-1C2AA7431F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Par exemple 4 lundi dans le mois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BA0E118-88EF-AE01-F670-4DD80796F5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31006F-301F-4A49-AFD3-D26DDFBF3DB8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2256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FDAFF2-5CDC-2084-C98A-C5CE1D0278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C20BA42-088B-90C1-6552-A0FE14BC43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C9434E-C5BD-8F67-035E-154F39596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C3D96-11B4-4759-ADB9-C06CE82C7C1B}" type="datetime1">
              <a:rPr lang="fr-FR" smtClean="0"/>
              <a:t>02/06/2024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403537B-6BAF-A22E-BDCD-D3BD9DFF2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4267DAC-85CA-87E4-153D-4109622D4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9649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F4FE37-588D-C968-0797-3A35281FD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9A2C46A-A43B-84A0-46BB-C265DF6512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D2EB418-5324-9ADF-5112-22CDB2917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464D4-CF5B-4385-A2CD-90D0A1BF07CA}" type="datetime1">
              <a:rPr lang="fr-FR" smtClean="0"/>
              <a:t>02/06/2024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962452-2318-BE5D-317F-3E6F629F2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73C3BEA-40F4-91C9-0FFD-97A08171A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4402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0A8D937-F3E5-DA01-3C8C-1E18C8EB6E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744F60E-440F-D5E9-63D2-28BC15E153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97AEC4-3590-CC49-D26C-F021A5876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8CA39-D796-4E7A-848E-ED77EAAB2302}" type="datetime1">
              <a:rPr lang="fr-FR" smtClean="0"/>
              <a:t>02/06/2024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0DFE1E8-65DB-3C0B-346A-B6EA6C82C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3BCE1F-8DCE-E53A-8945-C1A4BF387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711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38937E-91BC-A4E7-2606-FED29C9A2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261313-29DD-5E50-5E54-73FADB654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30F5678-C079-6C3F-0C4A-AA02B7911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896E9-A951-4C1A-B08F-1B8376604F83}" type="datetime1">
              <a:rPr lang="fr-FR" smtClean="0"/>
              <a:t>02/06/2024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D0995E-708F-5880-7B2B-3C302ECF0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B9BFE4-F855-92FC-1B32-5863893D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2535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6205AB-5B1F-D81C-76EC-5A74EAA6A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58D8C7-A81A-1CC4-D112-83E1FA4B5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D2D5C6-7C9D-64BF-CE67-0FD8730AA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14A9D-8628-4DF2-8F72-F5F9D69E2A6F}" type="datetime1">
              <a:rPr lang="fr-FR" smtClean="0"/>
              <a:t>02/06/2024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D64075-1B0B-4670-8AB5-435095940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DB6A502-7FE2-B188-29F2-42B8AE5E1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1710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469B4-1B7D-0C27-1216-6942D2B11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AB90965-FAC8-FE97-820D-7A5CCF4495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7BDEFDE-9938-22A7-8151-CB788F1A2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B83B2E1-A80E-9B1E-6B47-099E6722F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EE975-A31C-491B-995A-7A7C48DB7CF8}" type="datetime1">
              <a:rPr lang="fr-FR" smtClean="0"/>
              <a:t>02/06/2024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3CECFF4-68C7-E90A-2726-76FF5E80D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Ludovic Picard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E46715A-CBB8-5E6E-FE57-1831FC470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5804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7A5D45-E88B-19EC-0726-2E9133381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AF66954-259C-D847-44E6-E352F4E68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FADE4F7-F37E-825B-C4D4-C2CE24281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683005A-0D7D-FD60-B23E-3B16B69EA5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E04D953-5FBF-7506-E040-B076AC0FB0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59B8341-28D9-F7C0-83E7-04ADF1CF4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04BEE-14F6-487C-997A-6344B237DB9A}" type="datetime1">
              <a:rPr lang="fr-FR" smtClean="0"/>
              <a:t>02/06/2024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9F31B67-CA3B-F42F-32F6-FA11CA95A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Ludovic Picard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23DBF52-7DD1-42AA-0C3B-8FE34E756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7227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B078AA-314C-4BF0-8DFD-FE9B5765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08D3B22-CCCA-5EC7-9502-32B41BD7E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2478B-04B4-4365-B9C5-383572126EDC}" type="datetime1">
              <a:rPr lang="fr-FR" smtClean="0"/>
              <a:t>02/06/2024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BC1C89-C6E4-0E99-E58D-CFB0FAD3D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Ludovic Picard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555EAC1-FB3D-7C7C-9F8F-2E4F28576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7824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15AA024-EA5B-7542-7B58-FC3CE8A99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DBF45-0B76-40C9-A243-6B3EFEF4F80F}" type="datetime1">
              <a:rPr lang="fr-FR" smtClean="0"/>
              <a:t>02/06/2024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35EFE99-1AB7-0591-8DED-10329CA72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Ludovic Picard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58B19D2-37B4-1124-FFBF-CE4F377EA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5819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5A05EC-FF48-5892-35D4-1DAC7C4F8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F856A7-48B2-B34E-537B-7864E9AD9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21E7C71-BAFE-BF54-2A89-FB58A60F2D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70EA627-B668-E4D1-27F5-DD867C0AE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99985-7D14-4E94-AB42-815D0182593B}" type="datetime1">
              <a:rPr lang="fr-FR" smtClean="0"/>
              <a:t>02/06/2024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EBBD337-13D0-FE53-6AFB-5DDF5E529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Ludovic Picard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8C69E9D-28B8-0B65-9370-C4D6BE95D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5468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A15B69-8DFF-371C-13A5-3015D8840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1DDA5EF-A1F8-B356-B5D5-B6EF782A26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ADA7B7C-3D94-3FF0-2C44-30AE1A368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5427876-E10C-D2D4-55B8-51D90AB4E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343C8-F739-4687-9814-7BDA80DC2301}" type="datetime1">
              <a:rPr lang="fr-FR" smtClean="0"/>
              <a:t>02/06/2024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6FC00AE-46E9-743C-EEC1-FE38AC292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Ludovic Picard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6DEE545-E0EC-C725-9DA9-4A36AACE9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4200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BBBF822-ADF9-5112-9FFE-E4DEECD02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C534159-2173-8210-2675-424AE618D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8853E5-6124-42F4-2AF7-394DDE5BDA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2E5253-9DF6-49D6-9723-0BFF58741FD6}" type="datetime1">
              <a:rPr lang="fr-FR" smtClean="0"/>
              <a:t>02/06/2024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513069-3582-8FF5-BA5D-165F80C790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fr-FR"/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40C3E02-941B-D5EA-A4B9-5420506AEB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7A1F3F-F04B-4FE5-8B82-4299813B149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494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D384CF-CC85-C0AD-1B80-E2F5006AF9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Alternance chez Orange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6AF3859-5D80-E79E-0CC4-E2D551FE9B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sz="2400" dirty="0">
                <a:solidFill>
                  <a:srgbClr val="FFFFFF"/>
                </a:solidFill>
              </a:rPr>
              <a:t>Ludovic Picard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CE7BE48-1249-915C-EB3C-11F11B539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10089-9E80-4FDD-8E22-F4FF89DF6901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026" name="Picture 2" descr="Orange (entreprise) — Wikipédia">
            <a:extLst>
              <a:ext uri="{FF2B5EF4-FFF2-40B4-BE49-F238E27FC236}">
                <a16:creationId xmlns:a16="http://schemas.microsoft.com/office/drawing/2014/main" id="{AEEFB705-B188-B2D6-C5AC-045C10245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440" y="89866"/>
            <a:ext cx="965200" cy="96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FDF71B73-B85B-29B9-1267-272488F11E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24000" cy="1144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83071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AC457-669E-4B8B-DCF7-33ECAD196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AE463D-3EAF-BBFC-BBA8-F5ACF91DD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CE7671-24A4-C65F-3388-5D1896F9D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6C94DA-8D0E-192A-0977-5D524BFD0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10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7E71CE72-689D-B656-9852-6961E9B3D4C5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C2488658-539F-A8DD-8FBE-5CCB37A778CB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A22AA846-139B-8937-E47B-48061C9E27B0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F5D7D5CE-9434-1B0B-35DB-7C348CCA4BC5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21A45568-3C46-AC2C-E5D7-95B537B1B8A3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0381D706-7FEC-9810-3327-CAB7B33E625A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C51B634A-9E85-2491-CB66-A06170297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71" y="626904"/>
            <a:ext cx="10504058" cy="5604192"/>
          </a:xfrm>
          <a:prstGeom prst="rect">
            <a:avLst/>
          </a:prstGeom>
        </p:spPr>
      </p:pic>
      <p:pic>
        <p:nvPicPr>
          <p:cNvPr id="19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FC7C3FD4-876C-730F-9F84-7A9F2BC81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Orange (entreprise) — Wikipédia">
            <a:extLst>
              <a:ext uri="{FF2B5EF4-FFF2-40B4-BE49-F238E27FC236}">
                <a16:creationId xmlns:a16="http://schemas.microsoft.com/office/drawing/2014/main" id="{390E77F5-D0F9-7006-9A3E-9FB8200F7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86350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78E90C-079D-4058-1E9F-4335E2E8D8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09846D-858D-AB93-088D-77B7591BC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Suivi du Pack Accessoires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6AB3E6-ECCD-1320-F7AA-A47C1A61D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En novembre, Orange a lancé une nouvelle offre le Pack Promotion Equipement</a:t>
            </a:r>
          </a:p>
          <a:p>
            <a:r>
              <a:rPr lang="fr-FR" dirty="0">
                <a:solidFill>
                  <a:schemeClr val="bg1"/>
                </a:solidFill>
              </a:rPr>
              <a:t>Un client achète 3 accessoires, le 4</a:t>
            </a:r>
            <a:r>
              <a:rPr lang="fr-FR" baseline="30000" dirty="0">
                <a:solidFill>
                  <a:schemeClr val="bg1"/>
                </a:solidFill>
              </a:rPr>
              <a:t>ème</a:t>
            </a:r>
            <a:r>
              <a:rPr lang="fr-FR" dirty="0">
                <a:solidFill>
                  <a:schemeClr val="bg1"/>
                </a:solidFill>
              </a:rPr>
              <a:t> est à 1€ parmi une sélection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120BD4-52F2-AA3C-8EA3-38411B05F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A322771-9FF8-B536-C2CC-5303B9282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ECE0D2F-26B9-24A7-2A48-BE9B19709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11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E17D436B-3465-A990-4A46-0B6C0D957C92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6948C4AA-5E95-2C0E-5D91-AD565A665C59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71210215-8FAE-A896-4C38-E25245F3CA28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F91F4CFF-A8E6-6F6E-25AE-CEC88B85474B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5BBBE931-DDB2-8785-8B95-6E3FC459199D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4AE36515-3ADF-86B9-C061-834A4AAE8631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831262D1-18AA-03FE-70C0-566A440B9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3535" y="472298"/>
            <a:ext cx="3255460" cy="1263633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D7A234CA-68D4-352E-A66E-58060FC0B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717" y="3556628"/>
            <a:ext cx="4114800" cy="2755272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DD8A09F-B5C2-676F-73A2-326E6957BA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15" y="4217628"/>
            <a:ext cx="5327985" cy="1101623"/>
          </a:xfrm>
          <a:prstGeom prst="rect">
            <a:avLst/>
          </a:prstGeom>
        </p:spPr>
      </p:pic>
      <p:pic>
        <p:nvPicPr>
          <p:cNvPr id="18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305CDB27-17D7-7406-747D-C6BC9B7A0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Orange (entreprise) — Wikipédia">
            <a:extLst>
              <a:ext uri="{FF2B5EF4-FFF2-40B4-BE49-F238E27FC236}">
                <a16:creationId xmlns:a16="http://schemas.microsoft.com/office/drawing/2014/main" id="{2449A6FC-E85B-5342-7FE9-10409340E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4893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A7BDE-EC7A-F737-A368-E339C3633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F187E8-BB53-AB81-BE50-50CF8131E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DBEA01A-7921-9830-2964-CBF864A16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B11B622-1C94-CBB8-3706-A1BC944F2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12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42A68D18-E57B-75EF-2D44-BF74FB068CBD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236B3045-8CAC-86CE-A312-FB8F43E2F970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086ADFDC-970E-08D8-47E6-3DAC64195757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23F7A28D-C52F-A8F7-0695-3DAF34E35C31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B4DC50EB-B04B-4727-CAB3-615F1178D20F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26ADBFB0-37E1-8AA9-C5C9-2E20F64FEDA2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17CF4884-A96C-86BE-6BF6-6FDDFAF94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42" y="2273710"/>
            <a:ext cx="11175089" cy="2310580"/>
          </a:xfrm>
          <a:prstGeom prst="rect">
            <a:avLst/>
          </a:prstGeom>
        </p:spPr>
      </p:pic>
      <p:pic>
        <p:nvPicPr>
          <p:cNvPr id="20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EACCAE4B-7E43-03DA-7C58-0A2BE624B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Orange (entreprise) — Wikipédia">
            <a:extLst>
              <a:ext uri="{FF2B5EF4-FFF2-40B4-BE49-F238E27FC236}">
                <a16:creationId xmlns:a16="http://schemas.microsoft.com/office/drawing/2014/main" id="{7E617091-B0E3-A126-B9BC-0827D7673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7881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5B16DC-1842-C6C3-815D-728C36DD5A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056DAB-926B-1E7E-05C1-95B93DB11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Suivi du Pack Accessoires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D9293C-5ED2-E767-95A9-BF7DB4E81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En novembre, Orange a lancé une nouvelle offre le Pack Promotion Equipement</a:t>
            </a:r>
          </a:p>
          <a:p>
            <a:r>
              <a:rPr lang="fr-FR" dirty="0">
                <a:solidFill>
                  <a:schemeClr val="bg1"/>
                </a:solidFill>
              </a:rPr>
              <a:t>Un client achète 3 accessoires, le 4</a:t>
            </a:r>
            <a:r>
              <a:rPr lang="fr-FR" baseline="30000" dirty="0">
                <a:solidFill>
                  <a:schemeClr val="bg1"/>
                </a:solidFill>
              </a:rPr>
              <a:t>ème</a:t>
            </a:r>
            <a:r>
              <a:rPr lang="fr-FR" dirty="0">
                <a:solidFill>
                  <a:schemeClr val="bg1"/>
                </a:solidFill>
              </a:rPr>
              <a:t> est à 1€ parmi une sélection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123FDC8-385B-9B00-0AAF-15117358B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F13CFC-75A0-7387-DD7C-261AC947F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03F136-5F3B-546C-C29A-D90BB1AD4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13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E48C9727-FA82-84A5-2844-786E84F5DB58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8C6FF681-4F35-AB79-5FA9-5084728EC562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AB0A0C62-1D61-5C75-A8F8-5CBBF7254B47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CF7FEF38-9BAA-7FF0-6123-7549C671D17A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E21808C5-5E81-0E32-69F3-70B4B165465F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E5C04659-BC21-B947-1B68-398ACFB2F019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B7FFC4C9-7E7F-027D-FAC0-0BC5281F2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3535" y="472298"/>
            <a:ext cx="3255460" cy="1263633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E58F6761-6688-FF1B-89A5-96FDBFA19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717" y="3556628"/>
            <a:ext cx="4114800" cy="2755272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BE7E1CD2-4C3E-D8BF-2C19-78AFE5836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15" y="4217628"/>
            <a:ext cx="5327985" cy="1101623"/>
          </a:xfrm>
          <a:prstGeom prst="rect">
            <a:avLst/>
          </a:prstGeom>
        </p:spPr>
      </p:pic>
      <p:pic>
        <p:nvPicPr>
          <p:cNvPr id="1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59F07F8F-97C7-A868-C552-F52964F7C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Orange (entreprise) — Wikipédia">
            <a:extLst>
              <a:ext uri="{FF2B5EF4-FFF2-40B4-BE49-F238E27FC236}">
                <a16:creationId xmlns:a16="http://schemas.microsoft.com/office/drawing/2014/main" id="{022BEEEA-C298-2EE5-9239-ADBBA3912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4807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4A0DA9-081C-9833-EAA7-4E9D2419D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AC45CB-EBA6-956E-90DE-29AA3C40D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E77C258-368F-ED5D-7EF6-CBD91CAC9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43CEDC-9011-9193-73E6-016F9543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14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461A3CAD-22BA-51FB-61F2-D1B064A3275B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CA7C47DE-C3EF-5135-9469-DEE828436346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D28BCB96-9F96-B0ED-F35D-324676F5F9F3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618B7769-9305-E05F-1465-4D48CD24925E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556A7754-FA1D-CBE3-6839-47014E1BD85E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ED35C3FA-3E37-E2B8-81F2-C5D8DC3003F3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8B1BF62E-985E-C111-18A0-058400B64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323" y="558514"/>
            <a:ext cx="8573728" cy="5740972"/>
          </a:xfrm>
          <a:prstGeom prst="rect">
            <a:avLst/>
          </a:prstGeom>
        </p:spPr>
      </p:pic>
      <p:pic>
        <p:nvPicPr>
          <p:cNvPr id="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3F67883B-7111-5710-CDF2-BCC46F6F0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Orange (entreprise) — Wikipédia">
            <a:extLst>
              <a:ext uri="{FF2B5EF4-FFF2-40B4-BE49-F238E27FC236}">
                <a16:creationId xmlns:a16="http://schemas.microsoft.com/office/drawing/2014/main" id="{4D5DA2B9-B6DB-FA96-EF21-434E38196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1882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B3ACF7-F716-024F-05E0-BDD6725ED3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F5C37A-720B-4262-2819-02B1D22D4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Amélioration du calcul du projetée R/O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25AD86-28ED-4D2D-3DB3-E59D6972F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Réalisé/Objectif projetée pour la valorisation du suivi hebdo</a:t>
            </a:r>
          </a:p>
          <a:p>
            <a:r>
              <a:rPr lang="fr-FR" dirty="0">
                <a:solidFill>
                  <a:schemeClr val="bg1"/>
                </a:solidFill>
              </a:rPr>
              <a:t>L’objectif est d’obtenir une projection plus proche de la réalité</a:t>
            </a:r>
          </a:p>
          <a:p>
            <a:r>
              <a:rPr lang="fr-FR" dirty="0">
                <a:solidFill>
                  <a:schemeClr val="bg1"/>
                </a:solidFill>
              </a:rPr>
              <a:t>Le calcul se base sur :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Les flux de 2021 à 2023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Les pourcentages de boutiques fermés le lundi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Le nombres de jours dans le mois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A partir de ses données, nous calculons des flux théoriques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D39973-36FF-99CE-BA0B-954B0327C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D3F08BD-3CF0-D5D7-2689-BD90F853E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A3525B7-ECCC-1486-FDBA-36707AECB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15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3412A0ED-29AF-F726-DBAE-6778F65C6AA6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C35AB22F-BDC0-CC08-8EE9-94326C5DFEC0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F51ACCA0-0A61-5913-86D6-62BD4F2944F6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5D04134D-9F28-EC2B-BD46-3D14E2DF3F46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0336D6BC-21BB-95F9-4EBD-DB973CF691C7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49D955F7-DECD-D9F6-2388-F0AF5357B000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5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876EDAB6-B468-26C6-5C3C-C00C8A3BF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Orange (entreprise) — Wikipédia">
            <a:extLst>
              <a:ext uri="{FF2B5EF4-FFF2-40B4-BE49-F238E27FC236}">
                <a16:creationId xmlns:a16="http://schemas.microsoft.com/office/drawing/2014/main" id="{B518D6A4-DA3A-342B-363A-73F6BB2F3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4136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827F45-6A3F-3216-EBB4-4647AEA094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41A530-81BF-8391-3F81-31548B94B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F2797AF-803F-64D2-1289-DFF50B3E1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A64503-6169-C7F1-1AA8-C04DD208E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16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7EC32DC9-64DD-B0F4-653F-B82A7C37BE01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F0B77CF3-8A93-41D4-157F-38B62A7ECCAB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EBABCA92-0CC3-1767-0FA9-E856852CFB1C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D6692D29-9076-F13A-9F8B-6ADD3C42EA26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FF9224C9-2F74-9049-156D-F714DBFC6969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7EED1F77-649D-04C3-102D-9674E3A5BAE4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4CD42B89-3271-410C-6D0D-D6CAD66CC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873" y="407210"/>
            <a:ext cx="6656438" cy="6030266"/>
          </a:xfrm>
          <a:prstGeom prst="rect">
            <a:avLst/>
          </a:prstGeom>
        </p:spPr>
      </p:pic>
      <p:pic>
        <p:nvPicPr>
          <p:cNvPr id="18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91D051CE-7638-4DF2-9334-85302E161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Orange (entreprise) — Wikipédia">
            <a:extLst>
              <a:ext uri="{FF2B5EF4-FFF2-40B4-BE49-F238E27FC236}">
                <a16:creationId xmlns:a16="http://schemas.microsoft.com/office/drawing/2014/main" id="{A85A45FE-0CB4-77F0-1542-F109176FC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89131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00AE92-D814-DA6C-A1A8-4A5D1117A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31B6F6-709F-8B95-F553-F58F85B6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Amélioration du calcul du projetée R/O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69EE4E-3899-7E48-1477-67EE91408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Plusieurs méthodes pour améliorer cette projection :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Avoir les flux théoriques aux niveaux secteurs plutôt qu’à l’AD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Segmenter les boutiques en 3 catégories :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Les boutiques en centre-ville ouvert 5 jours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Les boutiques en centre-ville ouvert 6 jours</a:t>
            </a:r>
          </a:p>
          <a:p>
            <a:pPr lvl="2"/>
            <a:r>
              <a:rPr lang="fr-FR" dirty="0">
                <a:solidFill>
                  <a:schemeClr val="bg1"/>
                </a:solidFill>
              </a:rPr>
              <a:t>Les boutiques en centre commercial</a:t>
            </a:r>
          </a:p>
          <a:p>
            <a:pPr lvl="2"/>
            <a:endParaRPr lang="fr-FR" dirty="0">
              <a:solidFill>
                <a:schemeClr val="bg1"/>
              </a:solidFill>
            </a:endParaRPr>
          </a:p>
          <a:p>
            <a:pPr lvl="1"/>
            <a:r>
              <a:rPr lang="fr-FR" dirty="0">
                <a:solidFill>
                  <a:schemeClr val="bg1"/>
                </a:solidFill>
              </a:rPr>
              <a:t>Méthodes des moyennes mobiles sur les flux</a:t>
            </a: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286275-E18C-4068-A7AC-394D6396B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B6F6B2-51FC-CD4D-DFA5-E47FD06F9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CE390F-B221-B065-9B23-0C8A45CEF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17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4B9CA7AF-75A5-DC1B-D820-F3042AE05554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51244764-3B99-782F-92C9-A4F34B4B964D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1EF63834-3C52-0B3B-CAD0-BA384D9F51DA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46E862B5-3130-1FFC-3853-E9251B9E3E7F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E5F72A14-F170-2C80-3DEF-8B1044A5A0AD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A16CD2F9-D9D3-7834-6F1A-F38CFBD9EAC2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F6662B12-EE3C-2046-C21C-62B924475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Orange (entreprise) — Wikipédia">
            <a:extLst>
              <a:ext uri="{FF2B5EF4-FFF2-40B4-BE49-F238E27FC236}">
                <a16:creationId xmlns:a16="http://schemas.microsoft.com/office/drawing/2014/main" id="{CE6D85E4-279B-A7B0-966A-D7DE631664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79002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3165C-617E-843D-1D03-692105D281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D9626A-D669-6D18-6B00-EB08499C7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Les RDV Visio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23AA5C-DE9F-E8C7-A173-F4B7E467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C57A36-0658-6E9B-E4B4-56C726528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1E73393-E91E-5155-6770-17AC9631F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18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7A95D3DE-88F0-FB16-1B18-2EE2205219FF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1F7C68C9-3C43-284A-D89E-00186167407A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13524FBC-FDAF-74B2-EE3B-930A637221FE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0E498E2B-63DC-CBF3-D07C-913AB69676BF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3D2AC8B7-84CB-52E8-DB49-2B49F907A314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E8143048-6E9D-0609-FB44-1AA28AFAB2E0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F074EC62-CC2E-AD9A-40D1-9D147D124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Problématique : Comment continuer à développer son activité tout en permettant aux conseillers de travailler ? </a:t>
            </a:r>
          </a:p>
          <a:p>
            <a:r>
              <a:rPr lang="fr-FR" dirty="0">
                <a:solidFill>
                  <a:schemeClr val="bg1"/>
                </a:solidFill>
              </a:rPr>
              <a:t>Le but : Avoir l’expertise d’un conseiller sans que le client se déplace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A38BF594-C68E-DFD5-F7AA-27AE84452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76" y="3600068"/>
            <a:ext cx="4799269" cy="257689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19346D40-2050-806D-4E1F-CDBAC3A416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8700" y="4076934"/>
            <a:ext cx="5865100" cy="1714265"/>
          </a:xfrm>
          <a:prstGeom prst="rect">
            <a:avLst/>
          </a:prstGeom>
        </p:spPr>
      </p:pic>
      <p:pic>
        <p:nvPicPr>
          <p:cNvPr id="17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4DFAA6F5-9F27-0477-73EF-ABEE42099F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Orange (entreprise) — Wikipédia">
            <a:extLst>
              <a:ext uri="{FF2B5EF4-FFF2-40B4-BE49-F238E27FC236}">
                <a16:creationId xmlns:a16="http://schemas.microsoft.com/office/drawing/2014/main" id="{1E95040C-FE1A-4527-2AFC-F5DC6BD16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1690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87F84-B084-2ECA-A4FF-929DDFA0F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382452-4022-9F28-1ED8-20A902A7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93B6CD-AC4A-78D3-BA99-BAB252DF6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A64D757-6FC3-142F-4E35-B1E42294C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19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EDA3EC4C-811A-2FFA-5267-DE126BCFEB3C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FB7D9516-E90B-18A1-9743-C98982F3B165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4B66AB86-5576-9E66-C5B6-82A20991AAD8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0651A83A-23CC-D622-465B-186D6AA12BB8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556098E6-5CB2-28EE-E172-D257278D33FE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EC646DE3-FAC4-8B7E-ECC0-5AF9AA5FC888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1BDBEA3C-C393-9D2A-8A0B-D7694E25B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984" y="541893"/>
            <a:ext cx="10754032" cy="5774214"/>
          </a:xfrm>
          <a:prstGeom prst="rect">
            <a:avLst/>
          </a:prstGeom>
        </p:spPr>
      </p:pic>
      <p:pic>
        <p:nvPicPr>
          <p:cNvPr id="19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87B88C61-8BCA-E4BD-CC38-AD60E0AAB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Orange (entreprise) — Wikipédia">
            <a:extLst>
              <a:ext uri="{FF2B5EF4-FFF2-40B4-BE49-F238E27FC236}">
                <a16:creationId xmlns:a16="http://schemas.microsoft.com/office/drawing/2014/main" id="{BE039F12-E8D5-8517-E8AB-B4188AD45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14057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8E3044-EDBF-CA7D-312D-626DF6C9F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4B452B-E100-DEC0-8B48-9CB2CD338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Introduction</a:t>
            </a:r>
          </a:p>
          <a:p>
            <a:r>
              <a:rPr lang="fr-FR" dirty="0">
                <a:solidFill>
                  <a:schemeClr val="bg1"/>
                </a:solidFill>
              </a:rPr>
              <a:t>Objectifs d’alternance</a:t>
            </a:r>
          </a:p>
          <a:p>
            <a:r>
              <a:rPr lang="fr-FR" dirty="0">
                <a:solidFill>
                  <a:schemeClr val="bg1"/>
                </a:solidFill>
              </a:rPr>
              <a:t>Description des missions</a:t>
            </a:r>
          </a:p>
          <a:p>
            <a:r>
              <a:rPr lang="fr-FR" dirty="0">
                <a:solidFill>
                  <a:schemeClr val="bg1"/>
                </a:solidFill>
              </a:rPr>
              <a:t>Compétences acquises</a:t>
            </a:r>
          </a:p>
          <a:p>
            <a:r>
              <a:rPr lang="fr-FR" dirty="0">
                <a:solidFill>
                  <a:schemeClr val="bg1"/>
                </a:solidFill>
              </a:rPr>
              <a:t>Impact</a:t>
            </a:r>
          </a:p>
          <a:p>
            <a:r>
              <a:rPr lang="fr-FR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59CD7-95A4-B84B-8C69-0462EA91C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4705D-E7B0-4D86-BDBE-C0E523526834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637568-C03E-93CC-1A30-18903D141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60ADF0D-935F-9452-329D-4EDC66C08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2</a:t>
            </a:fld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7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C5822B17-E234-C85C-999E-97E3DD3816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Orange (entreprise) — Wikipédia">
            <a:extLst>
              <a:ext uri="{FF2B5EF4-FFF2-40B4-BE49-F238E27FC236}">
                <a16:creationId xmlns:a16="http://schemas.microsoft.com/office/drawing/2014/main" id="{216CDBAB-46E7-2462-EB03-20BB345E0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62258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F78DF-D49D-4510-0F0F-6DBDA06D0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EA82C9-D965-5FB8-FA36-4565CD799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Les RDV Visio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42DADC-604E-4875-7D67-78404AF09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F5D7F0A-D101-A603-751C-B6614617E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EB91636-538E-C7EE-B39D-844821BCC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20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927A240A-FF44-A1EC-6377-C68A30A2C6C3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C628C285-02A5-F473-5E5D-23D7F99F136F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C181753D-7D2C-517D-010F-BE381E0EABF3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BAC83D34-BED1-51B4-D1F0-51ACB3429087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4111149A-10FF-BE72-15F9-6A54D3763336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8620476D-CAD6-79CE-048B-0FB468B5E3FB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E5717368-8FBA-403A-4FBD-194CBE725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Problématique : Comment continuer à développer son activité tout en permettant aux conseillers de travailler ? </a:t>
            </a:r>
          </a:p>
          <a:p>
            <a:r>
              <a:rPr lang="fr-FR" dirty="0">
                <a:solidFill>
                  <a:schemeClr val="bg1"/>
                </a:solidFill>
              </a:rPr>
              <a:t>Le but : Avoir l’expertise d’un conseiller sans que le client se déplace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F75A84FC-1798-7402-838F-AB2B7614B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76" y="3600068"/>
            <a:ext cx="4799269" cy="2576895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65EC8320-51BB-6ECB-3A17-363D9742B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8700" y="4076934"/>
            <a:ext cx="5865100" cy="1714265"/>
          </a:xfrm>
          <a:prstGeom prst="rect">
            <a:avLst/>
          </a:prstGeom>
        </p:spPr>
      </p:pic>
      <p:pic>
        <p:nvPicPr>
          <p:cNvPr id="17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9FE160C2-4304-B39B-25A1-CFFC90573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Orange (entreprise) — Wikipédia">
            <a:extLst>
              <a:ext uri="{FF2B5EF4-FFF2-40B4-BE49-F238E27FC236}">
                <a16:creationId xmlns:a16="http://schemas.microsoft.com/office/drawing/2014/main" id="{CC4C6652-2FE0-73D3-69C8-F2C736B53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1050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6BF30-3B1A-7777-BC1F-C63C40DF0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3CE015-F095-7DD0-62DD-AC5DDBB38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C97C62-A2F7-4CEA-36E1-74B12AF06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6432D8-1C72-DDFC-4BFD-CC8C9C927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21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6ED565DB-B7D0-613A-7DE7-48B7DD8C9F97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D566CCBE-B83D-D547-3710-041A617BCFB1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1E3603F7-DCE7-D63D-6464-F1C67D9DF950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0529DAF2-EF6B-65F7-5A58-6118479FC8D7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8B3DB6F1-A50E-EE5D-9B78-DD8CE8D59BA7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5980A2A7-E8D6-B6A4-D485-B46200678A81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7F22FF08-9A46-9AFE-62D7-E9B88FA8A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15" y="1674989"/>
            <a:ext cx="12002169" cy="3508021"/>
          </a:xfrm>
          <a:prstGeom prst="rect">
            <a:avLst/>
          </a:prstGeom>
        </p:spPr>
      </p:pic>
      <p:pic>
        <p:nvPicPr>
          <p:cNvPr id="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312AE31D-4EED-3253-7439-C998E650E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Orange (entreprise) — Wikipédia">
            <a:extLst>
              <a:ext uri="{FF2B5EF4-FFF2-40B4-BE49-F238E27FC236}">
                <a16:creationId xmlns:a16="http://schemas.microsoft.com/office/drawing/2014/main" id="{EB5DCEFD-AA9B-E7FB-5046-994F52F59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77875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E1767-2D72-5365-B1C3-127E06172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81491C-85B1-2F6C-9249-51E99C46E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Construction d’un fichier de suivi Challenge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32D7528-432C-6F8E-92BA-1D06F7FFA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76C323-1567-0DC0-B60B-9257094F8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30E40EC-BDDA-53EF-BF70-EAB35C5CA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22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FE44AF63-683B-C318-374D-9F8AF5123313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22C72C54-8B2D-2571-C253-65BAEEB8A3DB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DB01AF2C-62CB-950D-BCA5-6D9BFD4DB59B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3030775D-6847-4014-1B11-E570AF1F3807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E3CD848A-BD31-406E-2A5B-E1B4DC4CD6B4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B767083D-58BE-11AA-3705-C2F0578596E0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1BB11690-131A-AF83-49FB-E4CB09289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Chez Orange, il y a des périodes spécifiques où les conseillers sont soumis à des challenges afin de stimuler les ventes et les chiffres d'affaires</a:t>
            </a:r>
          </a:p>
          <a:p>
            <a:r>
              <a:rPr lang="fr-FR" dirty="0">
                <a:solidFill>
                  <a:schemeClr val="bg1"/>
                </a:solidFill>
              </a:rPr>
              <a:t>Les conseillers les plus performants ont la possibilité de remporter des gains et/ou des récompenses</a:t>
            </a:r>
          </a:p>
          <a:p>
            <a:r>
              <a:rPr lang="fr-FR" dirty="0">
                <a:solidFill>
                  <a:schemeClr val="bg1"/>
                </a:solidFill>
              </a:rPr>
              <a:t>Ce challenge était sur la période du 4 mars au 31 mars</a:t>
            </a:r>
          </a:p>
          <a:p>
            <a:r>
              <a:rPr lang="fr-FR" dirty="0">
                <a:solidFill>
                  <a:schemeClr val="bg1"/>
                </a:solidFill>
              </a:rPr>
              <a:t>2 animations à piloter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87F726DC-71C3-6EF0-B1A5-12AB8DF2D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Orange (entreprise) — Wikipédia">
            <a:extLst>
              <a:ext uri="{FF2B5EF4-FFF2-40B4-BE49-F238E27FC236}">
                <a16:creationId xmlns:a16="http://schemas.microsoft.com/office/drawing/2014/main" id="{84A1CA73-9551-03C2-3C88-3B78AC616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09007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354C0-F960-50E2-FE3E-A6B155C1C8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B1C626-E6AC-75D0-C6C9-5C0489302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17B27F-B276-DDA4-ABF3-2CC113291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747ABD0-F814-EC40-B946-E07F1A0E8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23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DFE11785-058E-6900-9D47-B8F615B07635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1E60C359-28BE-6B9B-31B8-05D9D196BE9B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6C296AC7-7C4A-B9D6-52E6-34F81E595272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47F75889-4DEF-C735-D6FF-4F4ED29CA9AD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21577C73-5121-8C67-45E1-361B8EC129E8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CDA3E11F-EA2D-0384-BC11-67013EC6A7AB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038BC462-7D15-521C-F787-EA98F7BD8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10" y="863280"/>
            <a:ext cx="10953790" cy="4493832"/>
          </a:xfrm>
          <a:prstGeom prst="rect">
            <a:avLst/>
          </a:prstGeom>
        </p:spPr>
      </p:pic>
      <p:pic>
        <p:nvPicPr>
          <p:cNvPr id="18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6E321BC1-9CAB-7F83-20D9-7AFDCF4CF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Orange (entreprise) — Wikipédia">
            <a:extLst>
              <a:ext uri="{FF2B5EF4-FFF2-40B4-BE49-F238E27FC236}">
                <a16:creationId xmlns:a16="http://schemas.microsoft.com/office/drawing/2014/main" id="{730E1D8A-E83B-E8DE-FA2D-407067B33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4289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E038A-9015-4387-71F6-8F7EB8CF7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65B0D9B-BC86-9517-97E0-24A104949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598719D-1B5F-1015-107C-81240FDCB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1B7D47-988C-4741-735D-514348248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4FC0C730-7A8A-6037-5E37-16CF285F5BFF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D1EF4034-ED54-239E-4E5F-8ED41D4A10B3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C026597C-AC03-7500-06C2-1D4D61CC1B87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92FDD163-6319-DF50-10DB-930DE0CC46D7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522F4FCE-0772-22C1-31F5-41F52E276FD0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9C135986-950B-9A10-D50C-07A121C5D622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AD40380D-9F6A-241A-1431-6906993A1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983" y="946355"/>
            <a:ext cx="11143315" cy="4646529"/>
          </a:xfrm>
          <a:prstGeom prst="rect">
            <a:avLst/>
          </a:prstGeom>
        </p:spPr>
      </p:pic>
      <p:pic>
        <p:nvPicPr>
          <p:cNvPr id="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1E074986-6B39-CC74-7382-3A5C1EC19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Orange (entreprise) — Wikipédia">
            <a:extLst>
              <a:ext uri="{FF2B5EF4-FFF2-40B4-BE49-F238E27FC236}">
                <a16:creationId xmlns:a16="http://schemas.microsoft.com/office/drawing/2014/main" id="{C16974BB-5BD4-BB9C-4260-13EEDD7F6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562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F46977-343F-9735-77DF-A96660792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B0AC1B-7DD5-1714-756C-88BFCEDEE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Autres sujets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DD7B1A6-6D11-5B7B-7F3A-04B87BF66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453B1B-AFF3-7965-CE62-19E3BBF6E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7031F0-3384-D601-0F2E-A30DB00D9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25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389CABBE-CB0D-7FEE-C7ED-1D438CDE5D0A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65881804-7888-75C3-E119-D41A3DF31343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A0CD37EB-7863-6510-4563-77D3F827DA95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7CD90FB1-2D25-B5DD-B7E1-E628C0121B70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37CCBC1C-B906-D002-7D20-E164F55858DD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42D449BB-A486-D5A9-9FB9-5A0951E35D87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D704483D-F75F-5F34-92E8-4D15817DC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Fichier de suivi lors d'évènements promotionnels</a:t>
            </a:r>
          </a:p>
          <a:p>
            <a:r>
              <a:rPr lang="fr-FR" dirty="0">
                <a:solidFill>
                  <a:schemeClr val="bg1"/>
                </a:solidFill>
              </a:rPr>
              <a:t>Fichier de suivi sur le challenge de juin</a:t>
            </a:r>
          </a:p>
          <a:p>
            <a:r>
              <a:rPr lang="fr-FR" dirty="0">
                <a:solidFill>
                  <a:schemeClr val="bg1"/>
                </a:solidFill>
              </a:rPr>
              <a:t>Création d’un outil sur les flux horaires</a:t>
            </a:r>
          </a:p>
          <a:p>
            <a:r>
              <a:rPr lang="fr-FR" dirty="0">
                <a:solidFill>
                  <a:schemeClr val="bg1"/>
                </a:solidFill>
              </a:rPr>
              <a:t>Fichier de suivi permettant de suivre l’écart entre les volumes et la valorisation</a:t>
            </a:r>
          </a:p>
          <a:p>
            <a:r>
              <a:rPr lang="fr-FR" dirty="0">
                <a:solidFill>
                  <a:schemeClr val="bg1"/>
                </a:solidFill>
              </a:rPr>
              <a:t>Mise à jour du </a:t>
            </a:r>
            <a:r>
              <a:rPr lang="fr-FR" dirty="0" err="1">
                <a:solidFill>
                  <a:schemeClr val="bg1"/>
                </a:solidFill>
              </a:rPr>
              <a:t>reporting</a:t>
            </a:r>
            <a:r>
              <a:rPr lang="fr-FR" dirty="0">
                <a:solidFill>
                  <a:schemeClr val="bg1"/>
                </a:solidFill>
              </a:rPr>
              <a:t> hebdomadaire et mensuel</a:t>
            </a:r>
          </a:p>
        </p:txBody>
      </p:sp>
      <p:pic>
        <p:nvPicPr>
          <p:cNvPr id="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119B23E7-0066-2BEA-A23C-FF5DF0DB8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Orange (entreprise) — Wikipédia">
            <a:extLst>
              <a:ext uri="{FF2B5EF4-FFF2-40B4-BE49-F238E27FC236}">
                <a16:creationId xmlns:a16="http://schemas.microsoft.com/office/drawing/2014/main" id="{A917C73F-01D4-CB77-5067-0B7F750FCA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719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09F119-C0A5-CECA-555F-A5DB26303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73CF63-1296-0679-8499-B2475AACE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Les difficultés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FC1E44-2921-9811-7D60-CE20E526C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EB9690-9EFA-1CF6-1DA7-93DD52095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507453-1239-66EF-4F58-422D6B1AF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26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640D11FD-4A34-3966-904D-02B1C909D166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E14E1B48-D9FC-5E0E-C3B8-BE758B7E43E9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3289923A-CA4F-9CA1-708A-BC34CCD18EC8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08B014CD-E4BB-3DE6-0191-B8991D1F5021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FB200489-2566-64D2-E68A-D740E5C4BD3F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F46C4554-D29F-073C-FB7B-ACA2AF7E11AB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C317AEC9-176D-F476-3DB1-736FB3901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Le vocabulaire complexe</a:t>
            </a:r>
          </a:p>
          <a:p>
            <a:r>
              <a:rPr lang="fr-FR" dirty="0">
                <a:solidFill>
                  <a:schemeClr val="bg1"/>
                </a:solidFill>
              </a:rPr>
              <a:t>La compréhension de la structure des bases de données</a:t>
            </a:r>
          </a:p>
        </p:txBody>
      </p:sp>
      <p:pic>
        <p:nvPicPr>
          <p:cNvPr id="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6F3FF1C3-7A03-0CD7-58FE-91151C981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Orange (entreprise) — Wikipédia">
            <a:extLst>
              <a:ext uri="{FF2B5EF4-FFF2-40B4-BE49-F238E27FC236}">
                <a16:creationId xmlns:a16="http://schemas.microsoft.com/office/drawing/2014/main" id="{1C1D4583-C18A-BE23-546D-4CD32D9F3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79472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51CDD4-6EA2-39D8-CF67-ABA561813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BE0B28-FC28-3D4F-F76A-A3B6A85E7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Compétences acquises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2D117C5-AF28-BD8A-2840-D07F8375F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3FFE2C5-EEE1-E2B8-7070-F6E212A67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F33880-2959-641A-8D01-3098F45B8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27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2A200926-0664-DAE2-9E87-5CBCECEDD710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F4F84BCF-BB5E-431F-DF79-CDCF9F45E0F9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0EBCFD28-739B-DEE1-6F28-F6C465DA24A1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BBDD9B91-CE0C-73B2-67EB-C53A8EB1B629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F3657AFE-0F14-0453-669F-FE3400A8617E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8F546201-47C0-8334-C00E-DFC1C078BB70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0B3CED5A-DAF9-850C-84AB-F00424286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Compétences techniques : Utilisation de </a:t>
            </a:r>
            <a:r>
              <a:rPr lang="fr-FR" dirty="0" err="1">
                <a:solidFill>
                  <a:schemeClr val="bg1"/>
                </a:solidFill>
              </a:rPr>
              <a:t>Sharepoint</a:t>
            </a:r>
            <a:r>
              <a:rPr lang="fr-FR" dirty="0">
                <a:solidFill>
                  <a:schemeClr val="bg1"/>
                </a:solidFill>
              </a:rPr>
              <a:t>, Teams, Excel et Power Bi</a:t>
            </a:r>
          </a:p>
          <a:p>
            <a:r>
              <a:rPr lang="fr-FR" dirty="0">
                <a:solidFill>
                  <a:schemeClr val="bg1"/>
                </a:solidFill>
              </a:rPr>
              <a:t>Création de tableaux de bord : compétences techniques sur Excel</a:t>
            </a:r>
          </a:p>
          <a:p>
            <a:r>
              <a:rPr lang="fr-FR" dirty="0">
                <a:solidFill>
                  <a:schemeClr val="bg1"/>
                </a:solidFill>
              </a:rPr>
              <a:t>Analyse de données : Interprétation des données, identification des tendances et présentation des résultats</a:t>
            </a:r>
          </a:p>
          <a:p>
            <a:r>
              <a:rPr lang="fr-FR" dirty="0">
                <a:solidFill>
                  <a:schemeClr val="bg1"/>
                </a:solidFill>
              </a:rPr>
              <a:t>Gestion des activités : Respect des délais, organisation efficace et collaboration avec l’équipe</a:t>
            </a:r>
          </a:p>
        </p:txBody>
      </p:sp>
      <p:pic>
        <p:nvPicPr>
          <p:cNvPr id="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E5DD734E-A599-4596-04A9-9BC4D2CD6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Orange (entreprise) — Wikipédia">
            <a:extLst>
              <a:ext uri="{FF2B5EF4-FFF2-40B4-BE49-F238E27FC236}">
                <a16:creationId xmlns:a16="http://schemas.microsoft.com/office/drawing/2014/main" id="{5023E839-F82E-D2FD-AF34-E4CBAD558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4437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61310-68E6-40D3-14C3-330AE8094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4AE3BD-843B-3C55-ACB8-6ECCF4D95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Impact de l’alternance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0B1228-3F7B-310F-24E1-50B1143F1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75EDD2-B66D-0C3A-2DE3-40CA630E8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FE2732-EB47-5EC1-950E-0920438A6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28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1696358B-F73E-7C34-929D-BFD171737E63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8573F9C9-A659-4BBA-255D-24CFBEEE6B08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E4FA343D-EA6C-5AD0-62F9-F0B107A27525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58277A42-ED73-4C1D-9CF1-E9734190DB1E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2B0F1351-95BA-F66E-A8D1-3EA47F8BB881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9F918206-FE49-F970-DA2B-75674F34AD52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Impact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3E922402-0ADE-ED04-FC1D-103B27D61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>
                <a:solidFill>
                  <a:schemeClr val="bg1"/>
                </a:solidFill>
              </a:rPr>
              <a:t>Entreprise :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Amélioration du business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Création de fichier de suivi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Analyses des résultats</a:t>
            </a:r>
          </a:p>
          <a:p>
            <a:r>
              <a:rPr lang="fr-FR" dirty="0">
                <a:solidFill>
                  <a:schemeClr val="bg1"/>
                </a:solidFill>
              </a:rPr>
              <a:t>Personnel :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Développement de compétences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Gestion des activités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Expérience entreprise</a:t>
            </a:r>
          </a:p>
          <a:p>
            <a:r>
              <a:rPr lang="fr-FR" dirty="0">
                <a:solidFill>
                  <a:schemeClr val="bg1"/>
                </a:solidFill>
              </a:rPr>
              <a:t>Parcours professionnel : 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Poursuite chez Orange ?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Poursuites d’études en Master ?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9766C654-9878-DDFD-6041-91BC47DB0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Orange (entreprise) — Wikipédia">
            <a:extLst>
              <a:ext uri="{FF2B5EF4-FFF2-40B4-BE49-F238E27FC236}">
                <a16:creationId xmlns:a16="http://schemas.microsoft.com/office/drawing/2014/main" id="{EBF8D255-C396-D18D-E49F-D1A64985C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0944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06EE7-6727-E235-4B3D-EB5FE9BFD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CBA9A5-6C39-6475-117E-8CD32AF4E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FB9F72-7653-DE6D-79C0-F09C6F0A2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C79AB2-D3CE-4824-9B3D-01D8040BF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7318FC7-AC86-5FDD-6037-F073EE66E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29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78487979-F973-1055-986C-BEFD786E86F4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F0293C2D-D27C-432C-4F7E-9724E0104A7C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71C40D84-3678-FB00-4830-78BAA4F4735A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5718E225-50DC-2FEA-8E2E-FF6F368FB208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FB47824F-DB25-6A68-C76B-BE9885A3B2D3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2C09FD4B-B685-BB9E-6338-312D03981D4C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946D5E41-C1D8-36CC-6FAE-5C1C964E8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Acquisitions de compétences</a:t>
            </a:r>
          </a:p>
          <a:p>
            <a:r>
              <a:rPr lang="fr-FR" dirty="0">
                <a:solidFill>
                  <a:schemeClr val="bg1"/>
                </a:solidFill>
              </a:rPr>
              <a:t>Impact sur mon parcours professionnel</a:t>
            </a:r>
          </a:p>
          <a:p>
            <a:r>
              <a:rPr lang="fr-FR" dirty="0">
                <a:solidFill>
                  <a:schemeClr val="bg1"/>
                </a:solidFill>
              </a:rPr>
              <a:t>Valeur ajoutée pour l’entreprise</a:t>
            </a:r>
          </a:p>
          <a:p>
            <a:r>
              <a:rPr lang="fr-FR" dirty="0">
                <a:solidFill>
                  <a:schemeClr val="bg1"/>
                </a:solidFill>
              </a:rPr>
              <a:t>Perspectives futures</a:t>
            </a:r>
          </a:p>
        </p:txBody>
      </p:sp>
      <p:pic>
        <p:nvPicPr>
          <p:cNvPr id="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D0ABA57B-EDE9-07F9-2FB0-4F20C6CD2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Orange (entreprise) — Wikipédia">
            <a:extLst>
              <a:ext uri="{FF2B5EF4-FFF2-40B4-BE49-F238E27FC236}">
                <a16:creationId xmlns:a16="http://schemas.microsoft.com/office/drawing/2014/main" id="{A4601F34-E976-6D17-8263-495A93DE9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0924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053C56-55C5-97B8-1B29-73D0D37C0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Présentation de l’entreprise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EA7BB1-009E-B5F6-268C-9565B4A4F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>
                <a:solidFill>
                  <a:schemeClr val="bg1"/>
                </a:solidFill>
              </a:rPr>
              <a:t>Orange est une entreprise de services numériques présente dans 26 pays :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135 000 employés à travers le monde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21 millions de clients mobiles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12,5 millions de clients internet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L’entreprise investit dans la recherche et le développement :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IA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Développement de la 5G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Réseaux à très haut débit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Plateformes de services cloud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B92921-DBD4-7BC6-19B6-5F07E418B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79390FC-2613-C6B1-884C-CD9576FB1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3B6C26-391D-AAA2-C4E6-571F217D0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07AAB9ED-8B3D-E0FA-3C67-94AB4644064C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6477E2E4-AB9A-3C00-673C-2420567B778F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393404C7-2BE1-4261-8D37-4A11F0D699A5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2F9C4410-F989-61F1-F61D-0F51041188CC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21239A4E-D9E5-DD60-7DAA-AED21715870E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4D3149CB-847F-414A-639B-FE9DC3B34BED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127820B6-4C5A-4596-2CBB-A72D4AD91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Orange (entreprise) — Wikipédia">
            <a:extLst>
              <a:ext uri="{FF2B5EF4-FFF2-40B4-BE49-F238E27FC236}">
                <a16:creationId xmlns:a16="http://schemas.microsoft.com/office/drawing/2014/main" id="{9AAC2AF0-5BB9-F9C8-9809-1C8F26DCC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2916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4C00F-7FC7-96E0-B9E3-45CB19F5FA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AC19C2E-98C0-1FAA-291C-51E0A56CB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8BEA0B-D80E-C4D3-E262-231ED401D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8F08FAE-9042-D0CC-9A4C-778B6818E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30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54AC8EFE-CC7A-FD2C-FA0E-A53EE58ED9ED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>
                <a:solidFill>
                  <a:srgbClr val="FFFFFF"/>
                </a:solidFill>
              </a:rPr>
              <a:t>Merci de votre écoute !</a:t>
            </a:r>
          </a:p>
        </p:txBody>
      </p:sp>
      <p:pic>
        <p:nvPicPr>
          <p:cNvPr id="18" name="Picture 2" descr="Orange (entreprise) — Wikipédia">
            <a:extLst>
              <a:ext uri="{FF2B5EF4-FFF2-40B4-BE49-F238E27FC236}">
                <a16:creationId xmlns:a16="http://schemas.microsoft.com/office/drawing/2014/main" id="{8CADE49D-EBC1-37CF-3B7A-215A9A2FA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3440" y="89866"/>
            <a:ext cx="965200" cy="96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72A14234-819D-AA40-52D1-26E2164BC8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24000" cy="1144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8989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D8605F-A80B-879F-532A-DBB4C915A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1E9831-FEEC-58A3-8961-6535576B7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L’Agence Distribution Ouest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A8468A9-06D0-F2CA-D7B9-1597295C0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>
                <a:solidFill>
                  <a:schemeClr val="bg1"/>
                </a:solidFill>
              </a:rPr>
              <a:t>L’ADO est une des unités de la DOGO</a:t>
            </a:r>
          </a:p>
          <a:p>
            <a:r>
              <a:rPr lang="fr-FR" dirty="0">
                <a:solidFill>
                  <a:schemeClr val="bg1"/>
                </a:solidFill>
              </a:rPr>
              <a:t>Elle couvre les régions de : 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Bretagne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Pays de la Loire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Normandie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Centre Val de Loire</a:t>
            </a:r>
          </a:p>
          <a:p>
            <a:pPr marL="0" indent="0">
              <a:buNone/>
            </a:pP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L’ADO est responsable de la commercialisation des produits : 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Le Mobile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L’Internet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Les objets connectés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La télésurveillance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La cybersécurité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0ABDF4-3739-2C30-9358-0E082C522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22F1750-93EE-246E-F394-F5993F4B7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210D39-6408-F729-E744-7A8BCC7DC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156A09BD-782F-F642-27B7-47DC1F582055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E48AC279-0473-3470-4BEF-577FCA34518F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9F70082B-63D7-326C-5FD3-42F6ECAE2523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CD8EB068-DC73-2253-83BA-460B0070ECFE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A7D4D772-9F46-1E4C-D141-508533E0BAEA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D9B0E311-E4A1-CE6D-6A26-6DD58CAB7302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1E73F8FF-5CE0-6963-2DD5-5BF99A0EA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Orange (entreprise) — Wikipédia">
            <a:extLst>
              <a:ext uri="{FF2B5EF4-FFF2-40B4-BE49-F238E27FC236}">
                <a16:creationId xmlns:a16="http://schemas.microsoft.com/office/drawing/2014/main" id="{0B75B116-C491-0BCF-6BB5-AA7236399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52061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7EAC4-8847-3B32-ABEE-DD46D6FBA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8B604B-033F-A313-EE23-43219366C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L’Agence Distribution Ouest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CD49DC-E9C6-F1DD-5A9C-BE992ACB5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Je travaille en collaboration avec les 28 boutiques de l’agence</a:t>
            </a:r>
          </a:p>
          <a:p>
            <a:r>
              <a:rPr lang="fr-FR" dirty="0">
                <a:solidFill>
                  <a:schemeClr val="bg1"/>
                </a:solidFill>
              </a:rPr>
              <a:t>Mon rôle au sein de l’équipe performance est :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Analyser les données de vente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Les préférences des clients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Les tendances du marché local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ECA6D9C-08E5-211B-0AB2-CD527DEEE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DEC570E-1509-A1D5-642C-9BE6EF81A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DA6BA91-895B-B456-3BC6-86D19CAA8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5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B5BF2012-EE8E-3F7C-E884-EA4432440482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5AB3CAEB-7DC1-622F-8109-339E1C2D37B3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71AC5859-A789-8217-F043-6D29DF517C35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D1C22EE8-6690-28C0-E873-F5DE12DF7514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99D919B5-46D3-30F3-66DC-729D3327CB6D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80B355BE-1267-CE30-FF25-FFD9C5BB7DB5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F5DC68C0-D105-0D4D-3E6A-BF37B4BBE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Orange (entreprise) — Wikipédia">
            <a:extLst>
              <a:ext uri="{FF2B5EF4-FFF2-40B4-BE49-F238E27FC236}">
                <a16:creationId xmlns:a16="http://schemas.microsoft.com/office/drawing/2014/main" id="{7F5C0A01-B9BA-49A1-1D84-0324969F2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58565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45727-78C1-EFB8-D11B-97CBBF37F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68E6D0-4BB8-F3E0-B486-CAAD70243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Les principaux objectifs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E6A96B-117A-67ED-2110-33024320B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Analyses approfondies pour identifier les améliorations du business actuel</a:t>
            </a:r>
          </a:p>
          <a:p>
            <a:r>
              <a:rPr lang="fr-FR" dirty="0">
                <a:solidFill>
                  <a:schemeClr val="bg1"/>
                </a:solidFill>
              </a:rPr>
              <a:t>Réalisation de tableaux de bord</a:t>
            </a:r>
          </a:p>
          <a:p>
            <a:r>
              <a:rPr lang="fr-FR" dirty="0">
                <a:solidFill>
                  <a:schemeClr val="bg1"/>
                </a:solidFill>
              </a:rPr>
              <a:t>Outils utilisés : 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Excel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Power Bi</a:t>
            </a:r>
          </a:p>
          <a:p>
            <a:pPr lvl="1"/>
            <a:r>
              <a:rPr lang="fr-FR" dirty="0">
                <a:solidFill>
                  <a:schemeClr val="bg1"/>
                </a:solidFill>
              </a:rPr>
              <a:t>Teams</a:t>
            </a:r>
          </a:p>
          <a:p>
            <a:pPr lvl="1"/>
            <a:r>
              <a:rPr lang="fr-FR" dirty="0" err="1">
                <a:solidFill>
                  <a:schemeClr val="bg1"/>
                </a:solidFill>
              </a:rPr>
              <a:t>Sharepoint</a:t>
            </a: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4A725C-D0D6-71F9-D8BB-3709DE2E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80BB11-9CC1-398D-146A-67DA0A8E2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0B70AC4-29E7-A8CB-4E97-A9EF676A8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6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41EF8AF1-6EE1-ABDE-7AAF-F0577AFE2FC0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52361C58-6380-5424-3C0A-BE74F64D888F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C65665BB-E670-DD66-F428-91A63677F3DE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9CCAB623-EBD4-B15F-534D-227D1EE73552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79FE70D3-E995-DDF4-4C6F-6D17AE541F07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038DE13A-AA2B-A23E-9D6E-7D1DB645AB72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3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A66253EE-4C3E-1CFF-EEE7-0C59552EFB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Orange (entreprise) — Wikipédia">
            <a:extLst>
              <a:ext uri="{FF2B5EF4-FFF2-40B4-BE49-F238E27FC236}">
                <a16:creationId xmlns:a16="http://schemas.microsoft.com/office/drawing/2014/main" id="{CD164E8C-6BB9-C28C-7701-0096B0235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35547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08E5BA-972A-0D4B-F0DD-83CE28548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51C0F7-B82E-4CF1-DE62-186D9A7A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Outil sur les HAV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DE2549-4DDB-EC29-32B7-92F23F7F8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Problématique : Les HAV sont-ils pertinents dans le calcul des objectifs fixés</a:t>
            </a:r>
          </a:p>
          <a:p>
            <a:r>
              <a:rPr lang="fr-FR" dirty="0">
                <a:solidFill>
                  <a:schemeClr val="bg1"/>
                </a:solidFill>
              </a:rPr>
              <a:t>Création d’un outil sur Excel pour comparer les HAV aux </a:t>
            </a:r>
            <a:r>
              <a:rPr lang="fr-FR" dirty="0" err="1">
                <a:solidFill>
                  <a:schemeClr val="bg1"/>
                </a:solidFill>
              </a:rPr>
              <a:t>Staffing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A5B7D5-0986-361F-423E-9DE160E02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FCAA4DC-194A-A66B-0A78-9E0FFF4C4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B94E1B-3219-EFED-FE6D-4709895AF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7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E6FB6918-CE3D-208A-40F2-75807ABAF4B0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CE754748-979E-E811-2B1D-0A28103299E3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EAA7E889-8D4F-FDFC-13FC-BBA3C068981B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97824FE3-9CEA-F3E7-C72E-6DF570DB63C8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79880085-38EB-14EF-1086-0EECDAD8AF9D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B3F2D50C-7015-ADF3-62CF-CA7929953707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500A5E9-EA85-58C4-12D8-722655890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34" y="3943468"/>
            <a:ext cx="5178299" cy="178186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362F76A-EEA0-FB22-D486-794947003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1976" y="3370723"/>
            <a:ext cx="5486795" cy="2927350"/>
          </a:xfrm>
          <a:prstGeom prst="rect">
            <a:avLst/>
          </a:prstGeom>
        </p:spPr>
      </p:pic>
      <p:pic>
        <p:nvPicPr>
          <p:cNvPr id="16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5D7401A4-A584-4ACC-E64C-78D28C3E7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Orange (entreprise) — Wikipédia">
            <a:extLst>
              <a:ext uri="{FF2B5EF4-FFF2-40B4-BE49-F238E27FC236}">
                <a16:creationId xmlns:a16="http://schemas.microsoft.com/office/drawing/2014/main" id="{215C50E8-4561-949B-ECC4-B1D9FEFAB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44440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F0E8C-FA1C-5D5C-F271-DE9B6292D6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FAD450-FB23-A02B-7327-0A7C1D0F1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D226C5-7631-F02F-06DA-D454881D1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424258-4475-1461-7E33-0161D92E7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8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AE80EAD6-E936-F861-16D0-F61F45DBDE18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C2E66645-A78E-45D1-8875-C7D594DD8ECE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5A1381B6-1FE6-DDA1-9C9B-063F0591C4BD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DE0200C4-C126-B4B5-39DC-B6BADB54FFA8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3124E4EA-FE78-F752-45FD-E348DA592B94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0B02BA1F-C970-0764-2524-FE3DC02AE22D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B4E64D4F-9DD0-3C31-A6C7-993CAA97B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206" y="2295035"/>
            <a:ext cx="10956594" cy="3770180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D66E87C8-DD6C-86A5-0DB9-31B319AE1D5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3" y="552402"/>
            <a:ext cx="1019493" cy="1517057"/>
          </a:xfrm>
          <a:prstGeom prst="rect">
            <a:avLst/>
          </a:prstGeom>
        </p:spPr>
      </p:pic>
      <p:pic>
        <p:nvPicPr>
          <p:cNvPr id="20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570B34FE-BD81-D0C2-C5C5-930A181F8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Orange (entreprise) — Wikipédia">
            <a:extLst>
              <a:ext uri="{FF2B5EF4-FFF2-40B4-BE49-F238E27FC236}">
                <a16:creationId xmlns:a16="http://schemas.microsoft.com/office/drawing/2014/main" id="{06F638AA-D873-A481-E4F7-6C06C9AC2F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5509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34A8F-DD5A-EE9F-5439-ACDF46182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1C2939-0809-7320-E216-ADC031294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Outil sur les HAV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407781F-4C9E-58E4-DA7A-DF232429C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Problématique : Les HAV sont-ils pertinents dans le calcul des objectifs fixés</a:t>
            </a:r>
          </a:p>
          <a:p>
            <a:r>
              <a:rPr lang="fr-FR" dirty="0">
                <a:solidFill>
                  <a:schemeClr val="bg1"/>
                </a:solidFill>
              </a:rPr>
              <a:t>Création d’un outil sur Excel pour comparer les HAV aux </a:t>
            </a:r>
            <a:r>
              <a:rPr lang="fr-FR" dirty="0" err="1">
                <a:solidFill>
                  <a:schemeClr val="bg1"/>
                </a:solidFill>
              </a:rPr>
              <a:t>Staffing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D449F56-3C05-6772-0C9C-090C152E6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1A4C-811A-4071-BE2C-EDC163677AFD}" type="datetime1">
              <a:rPr lang="fr-FR" smtClean="0">
                <a:solidFill>
                  <a:schemeClr val="bg1"/>
                </a:solidFill>
              </a:rPr>
              <a:t>02/06/2024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9A294A-5DE6-C84B-DA99-FCE73EBD0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Ludovic Picard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D21A6D-B631-BF82-A3E2-350E4296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A1F3F-F04B-4FE5-8B82-4299813B1497}" type="slidenum">
              <a:rPr lang="fr-FR" smtClean="0">
                <a:solidFill>
                  <a:schemeClr val="bg1"/>
                </a:solidFill>
              </a:rPr>
              <a:t>9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Parallélogramme 6">
            <a:extLst>
              <a:ext uri="{FF2B5EF4-FFF2-40B4-BE49-F238E27FC236}">
                <a16:creationId xmlns:a16="http://schemas.microsoft.com/office/drawing/2014/main" id="{BF912DF9-DE40-027C-EDFC-1C3F0FDDC275}"/>
              </a:ext>
            </a:extLst>
          </p:cNvPr>
          <p:cNvSpPr/>
          <p:nvPr/>
        </p:nvSpPr>
        <p:spPr>
          <a:xfrm>
            <a:off x="235983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8" name="Parallélogramme 7">
            <a:extLst>
              <a:ext uri="{FF2B5EF4-FFF2-40B4-BE49-F238E27FC236}">
                <a16:creationId xmlns:a16="http://schemas.microsoft.com/office/drawing/2014/main" id="{DA2C3AC8-E861-CCC3-D465-0B95348D3BA2}"/>
              </a:ext>
            </a:extLst>
          </p:cNvPr>
          <p:cNvSpPr/>
          <p:nvPr/>
        </p:nvSpPr>
        <p:spPr>
          <a:xfrm>
            <a:off x="2175372" y="11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Objectifs</a:t>
            </a:r>
          </a:p>
        </p:txBody>
      </p:sp>
      <p:sp>
        <p:nvSpPr>
          <p:cNvPr id="9" name="Parallélogramme 8">
            <a:extLst>
              <a:ext uri="{FF2B5EF4-FFF2-40B4-BE49-F238E27FC236}">
                <a16:creationId xmlns:a16="http://schemas.microsoft.com/office/drawing/2014/main" id="{093A240F-04C5-80A5-A1A5-57BE0627E6E5}"/>
              </a:ext>
            </a:extLst>
          </p:cNvPr>
          <p:cNvSpPr/>
          <p:nvPr/>
        </p:nvSpPr>
        <p:spPr>
          <a:xfrm>
            <a:off x="4114763" y="11"/>
            <a:ext cx="2014424" cy="365125"/>
          </a:xfrm>
          <a:prstGeom prst="parallelogram">
            <a:avLst/>
          </a:prstGeom>
          <a:solidFill>
            <a:srgbClr val="D7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Missions</a:t>
            </a:r>
          </a:p>
        </p:txBody>
      </p:sp>
      <p:sp>
        <p:nvSpPr>
          <p:cNvPr id="10" name="Parallélogramme 9">
            <a:extLst>
              <a:ext uri="{FF2B5EF4-FFF2-40B4-BE49-F238E27FC236}">
                <a16:creationId xmlns:a16="http://schemas.microsoft.com/office/drawing/2014/main" id="{A85AEBA4-590F-6205-6786-A24604A4C5E2}"/>
              </a:ext>
            </a:extLst>
          </p:cNvPr>
          <p:cNvSpPr/>
          <p:nvPr/>
        </p:nvSpPr>
        <p:spPr>
          <a:xfrm>
            <a:off x="6042092" y="-4757"/>
            <a:ext cx="2056248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Compétences</a:t>
            </a:r>
          </a:p>
        </p:txBody>
      </p:sp>
      <p:sp>
        <p:nvSpPr>
          <p:cNvPr id="11" name="Parallélogramme 10">
            <a:extLst>
              <a:ext uri="{FF2B5EF4-FFF2-40B4-BE49-F238E27FC236}">
                <a16:creationId xmlns:a16="http://schemas.microsoft.com/office/drawing/2014/main" id="{FF224682-3DEC-B9BB-636D-A9705AAB0F32}"/>
              </a:ext>
            </a:extLst>
          </p:cNvPr>
          <p:cNvSpPr/>
          <p:nvPr/>
        </p:nvSpPr>
        <p:spPr>
          <a:xfrm>
            <a:off x="9961265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2" name="Parallélogramme 11">
            <a:extLst>
              <a:ext uri="{FF2B5EF4-FFF2-40B4-BE49-F238E27FC236}">
                <a16:creationId xmlns:a16="http://schemas.microsoft.com/office/drawing/2014/main" id="{F692C7E7-0D00-51AA-0327-DA611F14F546}"/>
              </a:ext>
            </a:extLst>
          </p:cNvPr>
          <p:cNvSpPr/>
          <p:nvPr/>
        </p:nvSpPr>
        <p:spPr>
          <a:xfrm>
            <a:off x="8021810" y="-4757"/>
            <a:ext cx="2014424" cy="365125"/>
          </a:xfrm>
          <a:prstGeom prst="parallelogram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Impact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5D73680-C7BD-1F02-A324-5D9A232B6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34" y="3943468"/>
            <a:ext cx="5178299" cy="178186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690D66A1-C89D-A29C-040D-A1C920545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1976" y="3370723"/>
            <a:ext cx="5486795" cy="2927350"/>
          </a:xfrm>
          <a:prstGeom prst="rect">
            <a:avLst/>
          </a:prstGeom>
        </p:spPr>
      </p:pic>
      <p:pic>
        <p:nvPicPr>
          <p:cNvPr id="16" name="Picture 4" descr="Une image contenant Graphique, Police, texte, graphisme&#10;&#10;Description générée automatiquement">
            <a:extLst>
              <a:ext uri="{FF2B5EF4-FFF2-40B4-BE49-F238E27FC236}">
                <a16:creationId xmlns:a16="http://schemas.microsoft.com/office/drawing/2014/main" id="{19D11760-2FBB-DA06-BFA1-D01172554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18141" y="5984140"/>
            <a:ext cx="997974" cy="74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Orange (entreprise) — Wikipédia">
            <a:extLst>
              <a:ext uri="{FF2B5EF4-FFF2-40B4-BE49-F238E27FC236}">
                <a16:creationId xmlns:a16="http://schemas.microsoft.com/office/drawing/2014/main" id="{C5B685C7-86B5-4942-9681-EC5D41F5F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503742" y="5172779"/>
            <a:ext cx="618420" cy="618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98212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1117</Words>
  <Application>Microsoft Office PowerPoint</Application>
  <PresentationFormat>Grand écran</PresentationFormat>
  <Paragraphs>401</Paragraphs>
  <Slides>30</Slides>
  <Notes>15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4" baseType="lpstr">
      <vt:lpstr>Aptos</vt:lpstr>
      <vt:lpstr>Aptos Display</vt:lpstr>
      <vt:lpstr>Arial</vt:lpstr>
      <vt:lpstr>Thème Office</vt:lpstr>
      <vt:lpstr>Alternance chez Orange</vt:lpstr>
      <vt:lpstr>Sommaire</vt:lpstr>
      <vt:lpstr>Présentation de l’entreprise</vt:lpstr>
      <vt:lpstr>L’Agence Distribution Ouest</vt:lpstr>
      <vt:lpstr>L’Agence Distribution Ouest</vt:lpstr>
      <vt:lpstr>Les principaux objectifs</vt:lpstr>
      <vt:lpstr>Outil sur les HAV</vt:lpstr>
      <vt:lpstr>Présentation PowerPoint</vt:lpstr>
      <vt:lpstr>Outil sur les HAV</vt:lpstr>
      <vt:lpstr>Présentation PowerPoint</vt:lpstr>
      <vt:lpstr>Suivi du Pack Accessoires</vt:lpstr>
      <vt:lpstr>Présentation PowerPoint</vt:lpstr>
      <vt:lpstr>Suivi du Pack Accessoires</vt:lpstr>
      <vt:lpstr>Présentation PowerPoint</vt:lpstr>
      <vt:lpstr>Amélioration du calcul du projetée R/O</vt:lpstr>
      <vt:lpstr>Présentation PowerPoint</vt:lpstr>
      <vt:lpstr>Amélioration du calcul du projetée R/O</vt:lpstr>
      <vt:lpstr>Les RDV Visio</vt:lpstr>
      <vt:lpstr>Présentation PowerPoint</vt:lpstr>
      <vt:lpstr>Les RDV Visio</vt:lpstr>
      <vt:lpstr>Présentation PowerPoint</vt:lpstr>
      <vt:lpstr>Construction d’un fichier de suivi Challenge</vt:lpstr>
      <vt:lpstr>Présentation PowerPoint</vt:lpstr>
      <vt:lpstr>Présentation PowerPoint</vt:lpstr>
      <vt:lpstr>Autres sujets</vt:lpstr>
      <vt:lpstr>Les difficultés</vt:lpstr>
      <vt:lpstr>Compétences acquises</vt:lpstr>
      <vt:lpstr>Impact de l’alternance</vt:lpstr>
      <vt:lpstr>Conclusion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Alternance chez Orange</dc:title>
  <dc:creator>Ludovic Picard</dc:creator>
  <cp:lastModifiedBy>Ludovic Picard</cp:lastModifiedBy>
  <cp:revision>5</cp:revision>
  <dcterms:created xsi:type="dcterms:W3CDTF">2024-06-02T18:37:56Z</dcterms:created>
  <dcterms:modified xsi:type="dcterms:W3CDTF">2024-06-02T23:08:09Z</dcterms:modified>
</cp:coreProperties>
</file>

<file path=docProps/thumbnail.jpeg>
</file>